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2" r:id="rId9"/>
    <p:sldId id="263" r:id="rId10"/>
    <p:sldId id="264" r:id="rId11"/>
    <p:sldId id="266" r:id="rId12"/>
  </p:sldIdLst>
  <p:sldSz cx="12192000" cy="6858000"/>
  <p:notesSz cx="6858000" cy="9144000"/>
  <p:defaultTextStyle>
    <a:defPPr>
      <a:defRPr lang="en-US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0C292-12F9-4FD0-8996-B1F7FD7EF77B}" type="datetimeFigureOut">
              <a:rPr lang="en-US" smtClean="0"/>
              <a:t>12/4/2023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869D4-D16D-468C-B4B4-74FA9D1E2C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67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0C292-12F9-4FD0-8996-B1F7FD7EF77B}" type="datetimeFigureOut">
              <a:rPr lang="en-US" smtClean="0"/>
              <a:t>12/4/2023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869D4-D16D-468C-B4B4-74FA9D1E2C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4450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0C292-12F9-4FD0-8996-B1F7FD7EF77B}" type="datetimeFigureOut">
              <a:rPr lang="en-US" smtClean="0"/>
              <a:t>12/4/2023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869D4-D16D-468C-B4B4-74FA9D1E2C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9573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0C292-12F9-4FD0-8996-B1F7FD7EF77B}" type="datetimeFigureOut">
              <a:rPr lang="en-US" smtClean="0"/>
              <a:t>12/4/2023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869D4-D16D-468C-B4B4-74FA9D1E2C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691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0C292-12F9-4FD0-8996-B1F7FD7EF77B}" type="datetimeFigureOut">
              <a:rPr lang="en-US" smtClean="0"/>
              <a:t>12/4/2023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869D4-D16D-468C-B4B4-74FA9D1E2C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253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0C292-12F9-4FD0-8996-B1F7FD7EF77B}" type="datetimeFigureOut">
              <a:rPr lang="en-US" smtClean="0"/>
              <a:t>12/4/2023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869D4-D16D-468C-B4B4-74FA9D1E2C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4870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0C292-12F9-4FD0-8996-B1F7FD7EF77B}" type="datetimeFigureOut">
              <a:rPr lang="en-US" smtClean="0"/>
              <a:t>12/4/2023</a:t>
            </a:fld>
            <a:endParaRPr 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869D4-D16D-468C-B4B4-74FA9D1E2C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2319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0C292-12F9-4FD0-8996-B1F7FD7EF77B}" type="datetimeFigureOut">
              <a:rPr lang="en-US" smtClean="0"/>
              <a:t>12/4/2023</a:t>
            </a:fld>
            <a:endParaRPr 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869D4-D16D-468C-B4B4-74FA9D1E2C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1980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0C292-12F9-4FD0-8996-B1F7FD7EF77B}" type="datetimeFigureOut">
              <a:rPr lang="en-US" smtClean="0"/>
              <a:t>12/4/2023</a:t>
            </a:fld>
            <a:endParaRPr 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869D4-D16D-468C-B4B4-74FA9D1E2C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8861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0C292-12F9-4FD0-8996-B1F7FD7EF77B}" type="datetimeFigureOut">
              <a:rPr lang="en-US" smtClean="0"/>
              <a:t>12/4/2023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869D4-D16D-468C-B4B4-74FA9D1E2C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272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0C292-12F9-4FD0-8996-B1F7FD7EF77B}" type="datetimeFigureOut">
              <a:rPr lang="en-US" smtClean="0"/>
              <a:t>12/4/2023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869D4-D16D-468C-B4B4-74FA9D1E2C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9828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D0C292-12F9-4FD0-8996-B1F7FD7EF77B}" type="datetimeFigureOut">
              <a:rPr lang="en-US" smtClean="0"/>
              <a:t>12/4/2023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A869D4-D16D-468C-B4B4-74FA9D1E2C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7425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44074"/>
            <a:ext cx="9144000" cy="860983"/>
          </a:xfrm>
        </p:spPr>
        <p:txBody>
          <a:bodyPr>
            <a:normAutofit/>
          </a:bodyPr>
          <a:lstStyle/>
          <a:p>
            <a:pPr algn="r"/>
            <a:r>
              <a:rPr lang="en-US" sz="2400" b="1" dirty="0" smtClean="0">
                <a:latin typeface="+mn-lt"/>
              </a:rPr>
              <a:t>University of </a:t>
            </a:r>
            <a:r>
              <a:rPr lang="en-US" sz="2400" b="1" dirty="0" err="1" smtClean="0">
                <a:latin typeface="+mn-lt"/>
              </a:rPr>
              <a:t>Basrah</a:t>
            </a:r>
            <a:r>
              <a:rPr lang="en-US" sz="2400" b="1" dirty="0" smtClean="0">
                <a:latin typeface="+mn-lt"/>
              </a:rPr>
              <a:t>	</a:t>
            </a:r>
            <a:br>
              <a:rPr lang="en-US" sz="2400" b="1" dirty="0" smtClean="0">
                <a:latin typeface="+mn-lt"/>
              </a:rPr>
            </a:br>
            <a:r>
              <a:rPr lang="en-US" sz="2400" b="1" dirty="0" smtClean="0">
                <a:latin typeface="+mn-lt"/>
              </a:rPr>
              <a:t>College of Nursing</a:t>
            </a:r>
            <a:endParaRPr lang="en-US" sz="2400" b="1" dirty="0">
              <a:latin typeface="+mn-lt"/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3193961"/>
            <a:ext cx="9144000" cy="2975019"/>
          </a:xfrm>
        </p:spPr>
        <p:txBody>
          <a:bodyPr/>
          <a:lstStyle/>
          <a:p>
            <a:r>
              <a:rPr lang="en-US" sz="2800" b="1" dirty="0" smtClean="0">
                <a:latin typeface="Algerian" panose="04020705040A02060702" pitchFamily="82" charset="0"/>
              </a:rPr>
              <a:t>Management &amp;Leadership in Nursing</a:t>
            </a:r>
          </a:p>
          <a:p>
            <a:r>
              <a:rPr lang="en-US" sz="2800" b="1" dirty="0" smtClean="0">
                <a:latin typeface="Agency FB" panose="020B0503020202020204" pitchFamily="34" charset="0"/>
              </a:rPr>
              <a:t>Professional Ethics</a:t>
            </a:r>
          </a:p>
          <a:p>
            <a:pPr algn="l"/>
            <a:endParaRPr lang="en-US" dirty="0" smtClean="0"/>
          </a:p>
          <a:p>
            <a:pPr algn="l"/>
            <a:r>
              <a:rPr lang="en-US" dirty="0" smtClean="0"/>
              <a:t>Lecture eight</a:t>
            </a:r>
          </a:p>
          <a:p>
            <a:pPr algn="l"/>
            <a:r>
              <a:rPr lang="en-US" dirty="0" smtClean="0"/>
              <a:t>Prepared </a:t>
            </a:r>
            <a:r>
              <a:rPr lang="en-US" dirty="0" smtClean="0"/>
              <a:t>by assist lect. Noor </a:t>
            </a: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shreef</a:t>
            </a:r>
            <a:r>
              <a:rPr lang="en-US" dirty="0" smtClean="0"/>
              <a:t> 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48999" y="1144074"/>
            <a:ext cx="2060627" cy="1322947"/>
          </a:xfrm>
          <a:prstGeom prst="rect">
            <a:avLst/>
          </a:prstGeom>
        </p:spPr>
      </p:pic>
      <p:pic>
        <p:nvPicPr>
          <p:cNvPr id="5" name="صورة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9352" y="4134118"/>
            <a:ext cx="2598648" cy="2266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5844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en-US" b="1" dirty="0" smtClean="0">
                <a:solidFill>
                  <a:srgbClr val="FF0000"/>
                </a:solidFill>
              </a:rPr>
              <a:t>Affirm position and act: </a:t>
            </a:r>
            <a:r>
              <a:rPr lang="en-US" dirty="0" smtClean="0"/>
              <a:t>decide the next appropriate action and </a:t>
            </a:r>
          </a:p>
          <a:p>
            <a:pPr marL="0" indent="0" algn="l">
              <a:buNone/>
            </a:pPr>
            <a:r>
              <a:rPr lang="en-US" dirty="0" smtClean="0"/>
              <a:t>develop a strategy.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67513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عنصر نائب للمحتوى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690688"/>
            <a:ext cx="10515599" cy="4568444"/>
          </a:xfrm>
        </p:spPr>
      </p:pic>
    </p:spTree>
    <p:extLst>
      <p:ext uri="{BB962C8B-B14F-4D97-AF65-F5344CB8AC3E}">
        <p14:creationId xmlns:p14="http://schemas.microsoft.com/office/powerpoint/2010/main" val="37913319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 smtClean="0">
                <a:latin typeface="Algerian" panose="04020705040A02060702" pitchFamily="82" charset="0"/>
              </a:rPr>
              <a:t>Performance Ethics</a:t>
            </a:r>
            <a:endParaRPr lang="en-US" sz="3200" b="1" dirty="0">
              <a:latin typeface="Algerian" panose="04020705040A02060702" pitchFamily="82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en-US" b="1" dirty="0" smtClean="0">
                <a:solidFill>
                  <a:srgbClr val="FF0000"/>
                </a:solidFill>
              </a:rPr>
              <a:t>Ethics is defined </a:t>
            </a:r>
            <a:r>
              <a:rPr lang="en-US" dirty="0" smtClean="0"/>
              <a:t>as "a branch of philosophy dealing with values </a:t>
            </a:r>
          </a:p>
          <a:p>
            <a:pPr marL="0" indent="0" algn="l">
              <a:buNone/>
            </a:pPr>
            <a:r>
              <a:rPr lang="en-US" dirty="0" smtClean="0"/>
              <a:t>pertaining to human conduct, considering the rightness and wrongness of actions and the goodness or badness of the motives and ends of such actions". </a:t>
            </a:r>
          </a:p>
          <a:p>
            <a:pPr algn="l" rtl="0">
              <a:buFont typeface="Wingdings" panose="05000000000000000000" pitchFamily="2" charset="2"/>
              <a:buChar char="Ø"/>
            </a:pPr>
            <a:r>
              <a:rPr lang="en-US" dirty="0" smtClean="0"/>
              <a:t>Ethics is a moral philosophy, a science of judging the </a:t>
            </a:r>
          </a:p>
          <a:p>
            <a:pPr marL="0" indent="0" algn="l">
              <a:buNone/>
            </a:pPr>
            <a:r>
              <a:rPr lang="en-US" dirty="0" smtClean="0"/>
              <a:t>relationship of means to ends, and the art of controlling means so they </a:t>
            </a:r>
          </a:p>
          <a:p>
            <a:pPr marL="0" indent="0" algn="l">
              <a:buNone/>
            </a:pPr>
            <a:r>
              <a:rPr lang="en-US" dirty="0" smtClean="0"/>
              <a:t>serve human ends. It involves conflict, choice, and conscience.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33431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en-US" b="1" dirty="0" smtClean="0">
                <a:solidFill>
                  <a:srgbClr val="FF0000"/>
                </a:solidFill>
              </a:rPr>
              <a:t>Code of Ethics</a:t>
            </a:r>
          </a:p>
          <a:p>
            <a:pPr marL="0" indent="0" algn="l">
              <a:buNone/>
            </a:pPr>
            <a:r>
              <a:rPr lang="en-US" dirty="0" smtClean="0"/>
              <a:t>It is ―A specific set of professional behaviors and values the professional interpreter must know and must abide by, including confidentiality, accuracy, </a:t>
            </a:r>
            <a:r>
              <a:rPr lang="en-US" dirty="0" smtClean="0"/>
              <a:t>privacy and integrity</a:t>
            </a:r>
            <a:r>
              <a:rPr lang="en-US" dirty="0" smtClean="0"/>
              <a:t>.</a:t>
            </a:r>
          </a:p>
          <a:p>
            <a:pPr marL="0" indent="0" algn="l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25177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838200" y="1416676"/>
            <a:ext cx="10515600" cy="4760287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b="1" dirty="0" smtClean="0">
                <a:solidFill>
                  <a:srgbClr val="FF0000"/>
                </a:solidFill>
              </a:rPr>
              <a:t>Ethics in managing health care</a:t>
            </a:r>
          </a:p>
          <a:p>
            <a:pPr marL="0" indent="0" algn="l">
              <a:buNone/>
            </a:pPr>
            <a:r>
              <a:rPr lang="en-US" dirty="0" smtClean="0"/>
              <a:t>Ethics is integral to nursing management, and how we operate in a </a:t>
            </a:r>
          </a:p>
          <a:p>
            <a:pPr marL="0" indent="0" algn="l">
              <a:buNone/>
            </a:pPr>
            <a:r>
              <a:rPr lang="en-US" dirty="0" smtClean="0"/>
              <a:t>management role is influenced by our values, beliefs, and the </a:t>
            </a:r>
          </a:p>
          <a:p>
            <a:pPr marL="0" indent="0" algn="l">
              <a:buNone/>
            </a:pPr>
            <a:r>
              <a:rPr lang="en-US" dirty="0" smtClean="0"/>
              <a:t>experiences . that form us as individuals and leaders.</a:t>
            </a:r>
          </a:p>
          <a:p>
            <a:pPr marL="0" indent="0" algn="l">
              <a:buNone/>
            </a:pPr>
            <a:r>
              <a:rPr lang="en-US" dirty="0" smtClean="0"/>
              <a:t>There are different codes and bill of rights that could provide </a:t>
            </a:r>
          </a:p>
          <a:p>
            <a:pPr marL="0" indent="0" algn="l">
              <a:buNone/>
            </a:pPr>
            <a:r>
              <a:rPr lang="en-US" dirty="0" smtClean="0"/>
              <a:t>framework for making ethical decisions as ANA code for nurses and </a:t>
            </a:r>
          </a:p>
          <a:p>
            <a:pPr marL="0" indent="0" algn="l">
              <a:buNone/>
            </a:pPr>
            <a:r>
              <a:rPr lang="en-US" dirty="0" smtClean="0"/>
              <a:t>the social policy statement. The patient bill of rights clarifies rights </a:t>
            </a:r>
          </a:p>
          <a:p>
            <a:pPr marL="0" indent="0" algn="l">
              <a:buNone/>
            </a:pPr>
            <a:r>
              <a:rPr lang="en-US" dirty="0" smtClean="0"/>
              <a:t>for patients and implies an obligation on the part of the nurse to assist </a:t>
            </a:r>
          </a:p>
          <a:p>
            <a:pPr marL="0" indent="0" algn="l">
              <a:buNone/>
            </a:pPr>
            <a:r>
              <a:rPr lang="en-US" dirty="0" smtClean="0"/>
              <a:t>the patient in securing them.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41029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838200" y="528034"/>
            <a:ext cx="10515600" cy="5648929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b="1" dirty="0" smtClean="0">
                <a:solidFill>
                  <a:srgbClr val="FF0000"/>
                </a:solidFill>
              </a:rPr>
              <a:t>Manager Obligations</a:t>
            </a:r>
          </a:p>
          <a:p>
            <a:pPr marL="0" indent="0" algn="l">
              <a:buNone/>
            </a:pPr>
            <a:r>
              <a:rPr lang="en-US" b="1" dirty="0" smtClean="0"/>
              <a:t>The nurse manager has an obligation to:</a:t>
            </a:r>
          </a:p>
          <a:p>
            <a:pPr marL="0" indent="0" algn="l">
              <a:buNone/>
            </a:pPr>
            <a:r>
              <a:rPr lang="en-US" dirty="0" smtClean="0"/>
              <a:t>1. Provide safe and respectful care</a:t>
            </a:r>
          </a:p>
          <a:p>
            <a:pPr marL="0" indent="0" algn="l">
              <a:buNone/>
            </a:pPr>
            <a:r>
              <a:rPr lang="en-US" dirty="0" smtClean="0"/>
              <a:t>2. Not discriminate</a:t>
            </a:r>
          </a:p>
          <a:p>
            <a:pPr marL="0" indent="0" algn="l">
              <a:buNone/>
            </a:pPr>
            <a:r>
              <a:rPr lang="en-US" dirty="0" smtClean="0"/>
              <a:t>3. Assure privacy and confidentiality</a:t>
            </a:r>
          </a:p>
          <a:p>
            <a:pPr marL="0" indent="0" algn="l">
              <a:buNone/>
            </a:pPr>
            <a:r>
              <a:rPr lang="en-US" dirty="0" smtClean="0"/>
              <a:t>4. Ensure that the patient had enough information for informed consent</a:t>
            </a:r>
          </a:p>
          <a:p>
            <a:pPr marL="0" indent="0" algn="l">
              <a:buNone/>
            </a:pPr>
            <a:r>
              <a:rPr lang="en-US" dirty="0" smtClean="0"/>
              <a:t>5. Support continuity of care</a:t>
            </a:r>
          </a:p>
          <a:p>
            <a:pPr marL="0" indent="0" algn="l">
              <a:buNone/>
            </a:pPr>
            <a:r>
              <a:rPr lang="en-US" dirty="0" smtClean="0"/>
              <a:t>6. Safeguard the public from unethical or illegal practice</a:t>
            </a:r>
          </a:p>
          <a:p>
            <a:pPr marL="0" indent="0" algn="l">
              <a:buNone/>
            </a:pPr>
            <a:r>
              <a:rPr lang="en-US" dirty="0" smtClean="0"/>
              <a:t>7. Support the welfare of the profession</a:t>
            </a:r>
          </a:p>
          <a:p>
            <a:pPr marL="0" indent="0" algn="l">
              <a:buNone/>
            </a:pPr>
            <a:r>
              <a:rPr lang="en-US" dirty="0" smtClean="0"/>
              <a:t>8. Follow the physician's orders</a:t>
            </a:r>
          </a:p>
          <a:p>
            <a:pPr marL="0" indent="0" algn="l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72635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838200" y="1378039"/>
            <a:ext cx="10515600" cy="4798924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b="1" dirty="0" smtClean="0">
                <a:solidFill>
                  <a:srgbClr val="FF0000"/>
                </a:solidFill>
              </a:rPr>
              <a:t>Principles of biomedical ethics:</a:t>
            </a:r>
          </a:p>
          <a:p>
            <a:pPr marL="0" indent="0" algn="l">
              <a:buNone/>
            </a:pPr>
            <a:r>
              <a:rPr lang="en-US" dirty="0" smtClean="0"/>
              <a:t>Principles of biomedical ethics provide concepts and language that can </a:t>
            </a:r>
          </a:p>
          <a:p>
            <a:pPr marL="0" indent="0" algn="l">
              <a:buNone/>
            </a:pPr>
            <a:r>
              <a:rPr lang="en-US" dirty="0" smtClean="0"/>
              <a:t>be used to identify issues, to reflect on them, and to articulate the </a:t>
            </a:r>
          </a:p>
          <a:p>
            <a:pPr marL="0" indent="0" algn="l">
              <a:buNone/>
            </a:pPr>
            <a:r>
              <a:rPr lang="en-US" dirty="0" smtClean="0"/>
              <a:t>ethical position we take.</a:t>
            </a:r>
          </a:p>
          <a:p>
            <a:pPr marL="0" indent="0" algn="l">
              <a:buNone/>
            </a:pPr>
            <a:r>
              <a:rPr lang="en-US" b="1" dirty="0" smtClean="0"/>
              <a:t>The principle of Autonomy</a:t>
            </a:r>
            <a:r>
              <a:rPr lang="en-US" dirty="0" smtClean="0"/>
              <a:t>: defined as self- rule or self -governance. </a:t>
            </a:r>
          </a:p>
          <a:p>
            <a:pPr marL="0" indent="0" algn="l">
              <a:buNone/>
            </a:pPr>
            <a:r>
              <a:rPr lang="en-US" dirty="0" smtClean="0"/>
              <a:t>Personal autonomy is being one's own person, without constraint, this </a:t>
            </a:r>
          </a:p>
          <a:p>
            <a:pPr marL="0" indent="0" algn="l">
              <a:buNone/>
            </a:pPr>
            <a:r>
              <a:rPr lang="en-US" dirty="0" smtClean="0"/>
              <a:t>principle requires that we respect individual in our care as autonomous </a:t>
            </a:r>
            <a:r>
              <a:rPr lang="en-US" dirty="0" smtClean="0"/>
              <a:t>agent </a:t>
            </a:r>
            <a:r>
              <a:rPr lang="en-US" dirty="0" smtClean="0"/>
              <a:t>who have the right to control his own life.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54492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en-US" b="1" dirty="0" smtClean="0">
                <a:solidFill>
                  <a:srgbClr val="FF0000"/>
                </a:solidFill>
              </a:rPr>
              <a:t>The principle of Non-malfeasance: </a:t>
            </a:r>
            <a:r>
              <a:rPr lang="en-US" dirty="0" smtClean="0"/>
              <a:t>The principle that requires that </a:t>
            </a:r>
          </a:p>
          <a:p>
            <a:pPr marL="0" indent="0" algn="l">
              <a:buNone/>
            </a:pPr>
            <a:r>
              <a:rPr lang="en-US" dirty="0" smtClean="0"/>
              <a:t>we do no harm.</a:t>
            </a:r>
          </a:p>
          <a:p>
            <a:pPr marL="0" indent="0" algn="l">
              <a:buNone/>
            </a:pPr>
            <a:r>
              <a:rPr lang="en-US" b="1" dirty="0" smtClean="0">
                <a:solidFill>
                  <a:srgbClr val="FF0000"/>
                </a:solidFill>
              </a:rPr>
              <a:t>The principle of Beneficence: </a:t>
            </a:r>
            <a:r>
              <a:rPr lang="en-US" dirty="0" smtClean="0"/>
              <a:t>The doing of good.</a:t>
            </a:r>
          </a:p>
          <a:p>
            <a:pPr marL="0" indent="0" algn="l">
              <a:buNone/>
            </a:pPr>
            <a:r>
              <a:rPr lang="en-US" b="1" dirty="0" smtClean="0">
                <a:solidFill>
                  <a:srgbClr val="FF0000"/>
                </a:solidFill>
              </a:rPr>
              <a:t>The principle of Justice: </a:t>
            </a:r>
            <a:r>
              <a:rPr lang="en-US" dirty="0" smtClean="0"/>
              <a:t>giving each his or her rights, and require </a:t>
            </a:r>
          </a:p>
          <a:p>
            <a:pPr marL="0" indent="0" algn="l">
              <a:buNone/>
            </a:pPr>
            <a:r>
              <a:rPr lang="en-US" dirty="0" smtClean="0"/>
              <a:t>action that contribute to the welfare of others, and prevention and </a:t>
            </a:r>
          </a:p>
          <a:p>
            <a:pPr marL="0" indent="0" algn="l">
              <a:buNone/>
            </a:pPr>
            <a:r>
              <a:rPr lang="en-US" dirty="0" smtClean="0"/>
              <a:t>removal of harm.</a:t>
            </a:r>
          </a:p>
          <a:p>
            <a:pPr marL="0" indent="0" algn="l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76744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en-US" b="1" dirty="0" smtClean="0">
                <a:solidFill>
                  <a:srgbClr val="FF0000"/>
                </a:solidFill>
              </a:rPr>
              <a:t>A model for addressing ethical issue:</a:t>
            </a:r>
          </a:p>
          <a:p>
            <a:pPr marL="0" indent="0" algn="l">
              <a:buNone/>
            </a:pPr>
            <a:r>
              <a:rPr lang="en-US" dirty="0" smtClean="0">
                <a:solidFill>
                  <a:srgbClr val="FF0000"/>
                </a:solidFill>
              </a:rPr>
              <a:t>M</a:t>
            </a:r>
            <a:r>
              <a:rPr lang="en-US" dirty="0" smtClean="0"/>
              <a:t> = massage the dilemma.</a:t>
            </a:r>
          </a:p>
          <a:p>
            <a:pPr marL="0" indent="0" algn="l">
              <a:buNone/>
            </a:pPr>
            <a:r>
              <a:rPr lang="en-US" dirty="0" smtClean="0">
                <a:solidFill>
                  <a:srgbClr val="FF0000"/>
                </a:solidFill>
              </a:rPr>
              <a:t>O</a:t>
            </a:r>
            <a:r>
              <a:rPr lang="en-US" dirty="0" smtClean="0"/>
              <a:t>= outline options.</a:t>
            </a:r>
          </a:p>
          <a:p>
            <a:pPr marL="0" indent="0" algn="l">
              <a:buNone/>
            </a:pPr>
            <a:r>
              <a:rPr lang="en-US" dirty="0" smtClean="0">
                <a:solidFill>
                  <a:srgbClr val="FF0000"/>
                </a:solidFill>
              </a:rPr>
              <a:t>R</a:t>
            </a:r>
            <a:r>
              <a:rPr lang="en-US" dirty="0" smtClean="0"/>
              <a:t> = review criteria and resolve. </a:t>
            </a:r>
          </a:p>
          <a:p>
            <a:pPr marL="0" indent="0" algn="l">
              <a:buNone/>
            </a:pPr>
            <a:r>
              <a:rPr lang="en-US" dirty="0" smtClean="0">
                <a:solidFill>
                  <a:srgbClr val="FF0000"/>
                </a:solidFill>
              </a:rPr>
              <a:t>A</a:t>
            </a:r>
            <a:r>
              <a:rPr lang="en-US" dirty="0" smtClean="0"/>
              <a:t> = affirm position and act.</a:t>
            </a:r>
          </a:p>
          <a:p>
            <a:pPr marL="0" indent="0" algn="l">
              <a:buNone/>
            </a:pPr>
            <a:r>
              <a:rPr lang="en-US" dirty="0" smtClean="0">
                <a:solidFill>
                  <a:srgbClr val="FF0000"/>
                </a:solidFill>
              </a:rPr>
              <a:t>L</a:t>
            </a:r>
            <a:r>
              <a:rPr lang="en-US" dirty="0" smtClean="0"/>
              <a:t> = look back 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82060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838200" y="1120462"/>
            <a:ext cx="10515600" cy="5056501"/>
          </a:xfrm>
        </p:spPr>
        <p:txBody>
          <a:bodyPr>
            <a:normAutofit lnSpcReduction="10000"/>
          </a:bodyPr>
          <a:lstStyle/>
          <a:p>
            <a:pPr marL="0" indent="0" algn="l">
              <a:buNone/>
            </a:pPr>
            <a:r>
              <a:rPr lang="en-US" b="1" dirty="0" smtClean="0">
                <a:solidFill>
                  <a:srgbClr val="FF0000"/>
                </a:solidFill>
              </a:rPr>
              <a:t>Massage the dilemma: </a:t>
            </a:r>
            <a:r>
              <a:rPr lang="en-US" dirty="0" smtClean="0"/>
              <a:t>to be aware that an ethical dilemma exists. </a:t>
            </a:r>
          </a:p>
          <a:p>
            <a:pPr marL="0" indent="0" algn="l">
              <a:buNone/>
            </a:pPr>
            <a:r>
              <a:rPr lang="en-US" dirty="0" smtClean="0"/>
              <a:t>Identify the dilemma and who is, or who should be involved in the </a:t>
            </a:r>
          </a:p>
          <a:p>
            <a:pPr marL="0" indent="0" algn="l">
              <a:buNone/>
            </a:pPr>
            <a:r>
              <a:rPr lang="en-US" dirty="0" smtClean="0"/>
              <a:t>process of decision-making. Identify conflicting wishes values of </a:t>
            </a:r>
          </a:p>
          <a:p>
            <a:pPr marL="0" indent="0" algn="l">
              <a:buNone/>
            </a:pPr>
            <a:r>
              <a:rPr lang="en-US" dirty="0" smtClean="0"/>
              <a:t>each party involved.</a:t>
            </a:r>
          </a:p>
          <a:p>
            <a:pPr marL="0" indent="0" algn="l">
              <a:buNone/>
            </a:pPr>
            <a:r>
              <a:rPr lang="en-US" b="1" dirty="0" smtClean="0">
                <a:solidFill>
                  <a:srgbClr val="FF0000"/>
                </a:solidFill>
              </a:rPr>
              <a:t>Review criteria and resolve: </a:t>
            </a:r>
            <a:r>
              <a:rPr lang="en-US" dirty="0" smtClean="0"/>
              <a:t>to determine appropriate actions, one </a:t>
            </a:r>
          </a:p>
          <a:p>
            <a:pPr marL="0" indent="0" algn="l">
              <a:buNone/>
            </a:pPr>
            <a:r>
              <a:rPr lang="en-US" dirty="0" smtClean="0"/>
              <a:t>must weigh the options against the principles and primary values of </a:t>
            </a:r>
          </a:p>
          <a:p>
            <a:pPr marL="0" indent="0" algn="l">
              <a:buNone/>
            </a:pPr>
            <a:r>
              <a:rPr lang="en-US" dirty="0" smtClean="0"/>
              <a:t>those involved. Value consideration for the nurse manager may </a:t>
            </a:r>
          </a:p>
          <a:p>
            <a:pPr marL="0" indent="0" algn="l">
              <a:buNone/>
            </a:pPr>
            <a:r>
              <a:rPr lang="en-US" dirty="0" smtClean="0"/>
              <a:t>include: respects staff, acts fairly, etc. Practical consideration such as </a:t>
            </a:r>
          </a:p>
          <a:p>
            <a:pPr marL="0" indent="0" algn="l">
              <a:buNone/>
            </a:pPr>
            <a:r>
              <a:rPr lang="en-US" dirty="0" smtClean="0"/>
              <a:t>legal impact, effectiveness and likelihood of success can also be </a:t>
            </a:r>
          </a:p>
          <a:p>
            <a:pPr marL="0" indent="0" algn="l">
              <a:buNone/>
            </a:pPr>
            <a:r>
              <a:rPr lang="en-US" dirty="0" smtClean="0"/>
              <a:t>considered.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79712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583</Words>
  <Application>Microsoft Office PowerPoint</Application>
  <PresentationFormat>شاشة عريضة</PresentationFormat>
  <Paragraphs>64</Paragraphs>
  <Slides>11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7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11</vt:i4>
      </vt:variant>
    </vt:vector>
  </HeadingPairs>
  <TitlesOfParts>
    <vt:vector size="19" baseType="lpstr">
      <vt:lpstr>Agency FB</vt:lpstr>
      <vt:lpstr>Algerian</vt:lpstr>
      <vt:lpstr>Arial</vt:lpstr>
      <vt:lpstr>Calibri</vt:lpstr>
      <vt:lpstr>Calibri Light</vt:lpstr>
      <vt:lpstr>Times New Roman</vt:lpstr>
      <vt:lpstr>Wingdings</vt:lpstr>
      <vt:lpstr>نسق Office</vt:lpstr>
      <vt:lpstr>University of Basrah  College of Nursing</vt:lpstr>
      <vt:lpstr>Performance Ethics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>SACC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University of Basrah  College of Nursing</dc:title>
  <dc:creator>Maher</dc:creator>
  <cp:lastModifiedBy>Maher</cp:lastModifiedBy>
  <cp:revision>9</cp:revision>
  <dcterms:created xsi:type="dcterms:W3CDTF">2023-08-30T06:30:10Z</dcterms:created>
  <dcterms:modified xsi:type="dcterms:W3CDTF">2023-12-04T19:49:49Z</dcterms:modified>
</cp:coreProperties>
</file>